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Inconsolata"/>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Inconsolata-bold.fntdata"/><Relationship Id="rId16" Type="http://schemas.openxmlformats.org/officeDocument/2006/relationships/font" Target="fonts/Inconsolata-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jp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GB"/>
              <a:t>RAWR XD</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lnSpc>
                <a:spcPct val="200000"/>
              </a:lnSpc>
              <a:spcBef>
                <a:spcPts val="0"/>
              </a:spcBef>
              <a:buNone/>
            </a:pPr>
            <a:r>
              <a:rPr lang="en-GB" sz="1400">
                <a:solidFill>
                  <a:schemeClr val="dk1"/>
                </a:solidFill>
              </a:rPr>
              <a:t>The paintball enthusiastic player must stop the roombas</a:t>
            </a:r>
          </a:p>
          <a:p>
            <a:pPr indent="-228600" lvl="0" marL="457200">
              <a:lnSpc>
                <a:spcPct val="200000"/>
              </a:lnSpc>
              <a:spcBef>
                <a:spcPts val="0"/>
              </a:spcBef>
              <a:buClr>
                <a:schemeClr val="dk1"/>
              </a:buClr>
              <a:buChar char="●"/>
            </a:pPr>
            <a:r>
              <a:rPr lang="en-GB" sz="1400">
                <a:solidFill>
                  <a:schemeClr val="dk1"/>
                </a:solidFill>
              </a:rPr>
              <a:t>Use your paintball gun and paint grenades to stun </a:t>
            </a:r>
          </a:p>
          <a:p>
            <a:pPr indent="-228600" lvl="0" marL="457200">
              <a:lnSpc>
                <a:spcPct val="200000"/>
              </a:lnSpc>
              <a:spcBef>
                <a:spcPts val="0"/>
              </a:spcBef>
              <a:buClr>
                <a:schemeClr val="dk1"/>
              </a:buClr>
              <a:buChar char="●"/>
            </a:pPr>
            <a:r>
              <a:rPr lang="en-GB" sz="1400">
                <a:solidFill>
                  <a:schemeClr val="dk1"/>
                </a:solidFill>
              </a:rPr>
              <a:t>Use rubbish to distract Roombas</a:t>
            </a:r>
          </a:p>
          <a:p>
            <a:pPr indent="-228600" lvl="0" marL="457200">
              <a:lnSpc>
                <a:spcPct val="200000"/>
              </a:lnSpc>
              <a:spcBef>
                <a:spcPts val="0"/>
              </a:spcBef>
              <a:buClr>
                <a:schemeClr val="dk1"/>
              </a:buClr>
              <a:buChar char="●"/>
            </a:pPr>
            <a:r>
              <a:rPr lang="en-GB" sz="1400">
                <a:solidFill>
                  <a:schemeClr val="dk1"/>
                </a:solidFill>
              </a:rPr>
              <a:t>Receive assistance from a scientist</a:t>
            </a:r>
          </a:p>
          <a:p>
            <a:pPr indent="-228600" lvl="0" marL="457200">
              <a:lnSpc>
                <a:spcPct val="200000"/>
              </a:lnSpc>
              <a:spcBef>
                <a:spcPts val="0"/>
              </a:spcBef>
              <a:buClr>
                <a:schemeClr val="dk1"/>
              </a:buClr>
              <a:buChar char="●"/>
            </a:pPr>
            <a:r>
              <a:rPr lang="en-GB" sz="1400">
                <a:solidFill>
                  <a:schemeClr val="dk1"/>
                </a:solidFill>
              </a:rPr>
              <a:t>Save the world by making a mess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GB" sz="1000">
                <a:solidFill>
                  <a:schemeClr val="lt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02.png"/><Relationship Id="rId4" Type="http://schemas.openxmlformats.org/officeDocument/2006/relationships/image" Target="../media/image00.png"/><Relationship Id="rId5" Type="http://schemas.openxmlformats.org/officeDocument/2006/relationships/image" Target="../media/image06.png"/><Relationship Id="rId6" Type="http://schemas.openxmlformats.org/officeDocument/2006/relationships/image" Target="../media/image05.png"/><Relationship Id="rId7" Type="http://schemas.openxmlformats.org/officeDocument/2006/relationships/image" Target="../media/image04.png"/><Relationship Id="rId8" Type="http://schemas.openxmlformats.org/officeDocument/2006/relationships/image" Target="../media/image0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youtube.com/v/iOrRnT7E5Nk" TargetMode="External"/><Relationship Id="rId4" Type="http://schemas.openxmlformats.org/officeDocument/2006/relationships/image" Target="../media/image03.jpg"/><Relationship Id="rId5" Type="http://schemas.openxmlformats.org/officeDocument/2006/relationships/image" Target="../media/image02.png"/><Relationship Id="rId6" Type="http://schemas.openxmlformats.org/officeDocument/2006/relationships/image" Target="../media/image0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02.png"/><Relationship Id="rId4" Type="http://schemas.openxmlformats.org/officeDocument/2006/relationships/image" Target="../media/image00.png"/><Relationship Id="rId5" Type="http://schemas.openxmlformats.org/officeDocument/2006/relationships/image" Target="../media/image14.jpg"/><Relationship Id="rId6" Type="http://schemas.openxmlformats.org/officeDocument/2006/relationships/image" Target="../media/image12.jpg"/><Relationship Id="rId7" Type="http://schemas.openxmlformats.org/officeDocument/2006/relationships/image" Target="../media/image1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00.png"/><Relationship Id="rId5" Type="http://schemas.openxmlformats.org/officeDocument/2006/relationships/image" Target="../media/image0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05.png"/><Relationship Id="rId4" Type="http://schemas.openxmlformats.org/officeDocument/2006/relationships/image" Target="../media/image00.png"/><Relationship Id="rId5" Type="http://schemas.openxmlformats.org/officeDocument/2006/relationships/image" Target="../media/image0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00.png"/><Relationship Id="rId4" Type="http://schemas.openxmlformats.org/officeDocument/2006/relationships/image" Target="../media/image02.png"/><Relationship Id="rId5" Type="http://schemas.openxmlformats.org/officeDocument/2006/relationships/image" Target="../media/image09.png"/><Relationship Id="rId6" Type="http://schemas.openxmlformats.org/officeDocument/2006/relationships/image" Target="../media/image08.png"/><Relationship Id="rId7" Type="http://schemas.openxmlformats.org/officeDocument/2006/relationships/image" Target="../media/image10.png"/><Relationship Id="rId8" Type="http://schemas.openxmlformats.org/officeDocument/2006/relationships/image" Target="../media/image0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04.png"/><Relationship Id="rId4" Type="http://schemas.openxmlformats.org/officeDocument/2006/relationships/image" Target="../media/image1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02.png"/><Relationship Id="rId4" Type="http://schemas.openxmlformats.org/officeDocument/2006/relationships/image" Target="../media/image00.png"/><Relationship Id="rId5" Type="http://schemas.openxmlformats.org/officeDocument/2006/relationships/image" Target="../media/image16.png"/><Relationship Id="rId6"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Shape 54"/>
          <p:cNvSpPr txBox="1"/>
          <p:nvPr>
            <p:ph idx="1" type="subTitle"/>
          </p:nvPr>
        </p:nvSpPr>
        <p:spPr>
          <a:xfrm>
            <a:off x="311700" y="4485300"/>
            <a:ext cx="8520600" cy="792600"/>
          </a:xfrm>
          <a:prstGeom prst="rect">
            <a:avLst/>
          </a:prstGeom>
          <a:ln cap="flat" cmpd="sng" w="9525">
            <a:solidFill>
              <a:srgbClr val="00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GB" sz="1800">
                <a:solidFill>
                  <a:srgbClr val="FFFFFF"/>
                </a:solidFill>
                <a:latin typeface="Inconsolata"/>
                <a:ea typeface="Inconsolata"/>
                <a:cs typeface="Inconsolata"/>
                <a:sym typeface="Inconsolata"/>
              </a:rPr>
              <a:t>Save the world by making a mess! </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sp>
        <p:nvSpPr>
          <p:cNvPr id="139" name="Shape 139"/>
          <p:cNvSpPr txBox="1"/>
          <p:nvPr>
            <p:ph type="ctrTitle"/>
          </p:nvPr>
        </p:nvSpPr>
        <p:spPr>
          <a:xfrm>
            <a:off x="311708" y="744575"/>
            <a:ext cx="8520600" cy="2052600"/>
          </a:xfrm>
          <a:prstGeom prst="rect">
            <a:avLst/>
          </a:prstGeom>
        </p:spPr>
        <p:txBody>
          <a:bodyPr anchorCtr="0" anchor="b" bIns="91425" lIns="91425" rIns="91425" tIns="91425">
            <a:noAutofit/>
          </a:bodyPr>
          <a:lstStyle/>
          <a:p>
            <a:pPr lvl="0" rtl="0">
              <a:spcBef>
                <a:spcPts val="0"/>
              </a:spcBef>
              <a:buNone/>
            </a:pPr>
            <a:r>
              <a:rPr lang="en-GB"/>
              <a:t>LIVE DEMO</a:t>
            </a:r>
          </a:p>
        </p:txBody>
      </p:sp>
      <p:sp>
        <p:nvSpPr>
          <p:cNvPr id="140" name="Shape 140"/>
          <p:cNvSpPr txBox="1"/>
          <p:nvPr/>
        </p:nvSpPr>
        <p:spPr>
          <a:xfrm>
            <a:off x="54675" y="4808825"/>
            <a:ext cx="1277400" cy="737700"/>
          </a:xfrm>
          <a:prstGeom prst="rect">
            <a:avLst/>
          </a:prstGeom>
          <a:noFill/>
          <a:ln>
            <a:noFill/>
          </a:ln>
        </p:spPr>
        <p:txBody>
          <a:bodyPr anchorCtr="0" anchor="t" bIns="91425" lIns="91425" rIns="91425" tIns="91425">
            <a:noAutofit/>
          </a:bodyPr>
          <a:lstStyle/>
          <a:p>
            <a:pPr lvl="0" rtl="0">
              <a:spcBef>
                <a:spcPts val="0"/>
              </a:spcBef>
              <a:buNone/>
            </a:pPr>
            <a:r>
              <a:rPr lang="en-GB" sz="600"/>
              <a:t>RAWR XD</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x="0" y="0"/>
          <a:ext cx="0" cy="0"/>
          <a:chOff x="0" y="0"/>
          <a:chExt cx="0" cy="0"/>
        </a:xfrm>
      </p:grpSpPr>
      <p:sp>
        <p:nvSpPr>
          <p:cNvPr id="145" name="Shape 145"/>
          <p:cNvSpPr txBox="1"/>
          <p:nvPr>
            <p:ph type="ctrTitle"/>
          </p:nvPr>
        </p:nvSpPr>
        <p:spPr>
          <a:xfrm>
            <a:off x="311708" y="744575"/>
            <a:ext cx="8520600" cy="2052600"/>
          </a:xfrm>
          <a:prstGeom prst="rect">
            <a:avLst/>
          </a:prstGeom>
        </p:spPr>
        <p:txBody>
          <a:bodyPr anchorCtr="0" anchor="b" bIns="91425" lIns="91425" rIns="91425" tIns="91425">
            <a:noAutofit/>
          </a:bodyPr>
          <a:lstStyle/>
          <a:p>
            <a:pPr lvl="0">
              <a:spcBef>
                <a:spcPts val="0"/>
              </a:spcBef>
              <a:buNone/>
            </a:pPr>
            <a:r>
              <a:rPr lang="en-GB"/>
              <a:t>Questions</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sp>
        <p:nvSpPr>
          <p:cNvPr id="59" name="Shape 59"/>
          <p:cNvSpPr txBox="1"/>
          <p:nvPr>
            <p:ph type="ctrTitle"/>
          </p:nvPr>
        </p:nvSpPr>
        <p:spPr>
          <a:xfrm>
            <a:off x="671250" y="91550"/>
            <a:ext cx="7801500" cy="1124700"/>
          </a:xfrm>
          <a:prstGeom prst="rect">
            <a:avLst/>
          </a:prstGeom>
        </p:spPr>
        <p:txBody>
          <a:bodyPr anchorCtr="0" anchor="b" bIns="91425" lIns="91425" rIns="91425" tIns="91425">
            <a:noAutofit/>
          </a:bodyPr>
          <a:lstStyle/>
          <a:p>
            <a:pPr lvl="0">
              <a:spcBef>
                <a:spcPts val="0"/>
              </a:spcBef>
              <a:buNone/>
            </a:pPr>
            <a:r>
              <a:rPr lang="en-GB" sz="4800">
                <a:latin typeface="Inconsolata"/>
                <a:ea typeface="Inconsolata"/>
                <a:cs typeface="Inconsolata"/>
                <a:sym typeface="Inconsolata"/>
              </a:rPr>
              <a:t>High concept</a:t>
            </a:r>
          </a:p>
        </p:txBody>
      </p:sp>
      <p:sp>
        <p:nvSpPr>
          <p:cNvPr id="60" name="Shape 60"/>
          <p:cNvSpPr txBox="1"/>
          <p:nvPr/>
        </p:nvSpPr>
        <p:spPr>
          <a:xfrm>
            <a:off x="671250" y="2079050"/>
            <a:ext cx="7801500" cy="1671000"/>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lang="en-GB">
                <a:solidFill>
                  <a:schemeClr val="dk1"/>
                </a:solidFill>
              </a:rPr>
              <a:t>Roomba uprising is a stealth shooter with puzzle elements with an extensive amount of roombas. Exciting stealth gameplay and tactical paintball action. Set in the near future, roombas have taken over the world. With the assistance from a one-legged scientist the player must overthrow the roomba overlords.</a:t>
            </a:r>
          </a:p>
        </p:txBody>
      </p:sp>
      <p:pic>
        <p:nvPicPr>
          <p:cNvPr descr="Roomba (hostile).png" id="61" name="Shape 61"/>
          <p:cNvPicPr preferRelativeResize="0"/>
          <p:nvPr/>
        </p:nvPicPr>
        <p:blipFill>
          <a:blip r:embed="rId3">
            <a:alphaModFix/>
          </a:blip>
          <a:stretch>
            <a:fillRect/>
          </a:stretch>
        </p:blipFill>
        <p:spPr>
          <a:xfrm rot="5400000">
            <a:off x="6457025" y="153062"/>
            <a:ext cx="880575" cy="1211975"/>
          </a:xfrm>
          <a:prstGeom prst="rect">
            <a:avLst/>
          </a:prstGeom>
          <a:noFill/>
          <a:ln>
            <a:noFill/>
          </a:ln>
        </p:spPr>
      </p:pic>
      <p:pic>
        <p:nvPicPr>
          <p:cNvPr descr="Roomba (passive).png" id="62" name="Shape 62"/>
          <p:cNvPicPr preferRelativeResize="0"/>
          <p:nvPr/>
        </p:nvPicPr>
        <p:blipFill>
          <a:blip r:embed="rId4">
            <a:alphaModFix/>
          </a:blip>
          <a:stretch>
            <a:fillRect/>
          </a:stretch>
        </p:blipFill>
        <p:spPr>
          <a:xfrm rot="-5400000">
            <a:off x="1813450" y="158962"/>
            <a:ext cx="914400" cy="1200150"/>
          </a:xfrm>
          <a:prstGeom prst="rect">
            <a:avLst/>
          </a:prstGeom>
          <a:noFill/>
          <a:ln>
            <a:noFill/>
          </a:ln>
        </p:spPr>
      </p:pic>
      <p:pic>
        <p:nvPicPr>
          <p:cNvPr descr="Scientist.png" id="63" name="Shape 63"/>
          <p:cNvPicPr preferRelativeResize="0"/>
          <p:nvPr/>
        </p:nvPicPr>
        <p:blipFill>
          <a:blip r:embed="rId5">
            <a:alphaModFix/>
          </a:blip>
          <a:stretch>
            <a:fillRect/>
          </a:stretch>
        </p:blipFill>
        <p:spPr>
          <a:xfrm rot="-5400000">
            <a:off x="2308592" y="4083242"/>
            <a:ext cx="660049" cy="498424"/>
          </a:xfrm>
          <a:prstGeom prst="rect">
            <a:avLst/>
          </a:prstGeom>
          <a:noFill/>
          <a:ln>
            <a:noFill/>
          </a:ln>
        </p:spPr>
      </p:pic>
      <p:pic>
        <p:nvPicPr>
          <p:cNvPr descr="Character.png" id="64" name="Shape 64"/>
          <p:cNvPicPr preferRelativeResize="0"/>
          <p:nvPr/>
        </p:nvPicPr>
        <p:blipFill>
          <a:blip r:embed="rId6">
            <a:alphaModFix/>
          </a:blip>
          <a:stretch>
            <a:fillRect/>
          </a:stretch>
        </p:blipFill>
        <p:spPr>
          <a:xfrm>
            <a:off x="6707550" y="3312550"/>
            <a:ext cx="1796749" cy="1830950"/>
          </a:xfrm>
          <a:prstGeom prst="rect">
            <a:avLst/>
          </a:prstGeom>
          <a:noFill/>
          <a:ln>
            <a:noFill/>
          </a:ln>
        </p:spPr>
      </p:pic>
      <p:pic>
        <p:nvPicPr>
          <p:cNvPr descr="Scientist.png" id="65" name="Shape 65"/>
          <p:cNvPicPr preferRelativeResize="0"/>
          <p:nvPr/>
        </p:nvPicPr>
        <p:blipFill>
          <a:blip r:embed="rId7">
            <a:alphaModFix/>
          </a:blip>
          <a:stretch>
            <a:fillRect/>
          </a:stretch>
        </p:blipFill>
        <p:spPr>
          <a:xfrm>
            <a:off x="6416600" y="3305662"/>
            <a:ext cx="813075" cy="2132249"/>
          </a:xfrm>
          <a:prstGeom prst="rect">
            <a:avLst/>
          </a:prstGeom>
          <a:noFill/>
          <a:ln>
            <a:noFill/>
          </a:ln>
        </p:spPr>
      </p:pic>
      <p:pic>
        <p:nvPicPr>
          <p:cNvPr id="66" name="Shape 66"/>
          <p:cNvPicPr preferRelativeResize="0"/>
          <p:nvPr/>
        </p:nvPicPr>
        <p:blipFill>
          <a:blip r:embed="rId8">
            <a:alphaModFix/>
          </a:blip>
          <a:stretch>
            <a:fillRect/>
          </a:stretch>
        </p:blipFill>
        <p:spPr>
          <a:xfrm rot="5400000">
            <a:off x="2956612" y="3849262"/>
            <a:ext cx="576725" cy="96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0" name="Shape 70"/>
        <p:cNvGrpSpPr/>
        <p:nvPr/>
      </p:nvGrpSpPr>
      <p:grpSpPr>
        <a:xfrm>
          <a:off x="0" y="0"/>
          <a:ext cx="0" cy="0"/>
          <a:chOff x="0" y="0"/>
          <a:chExt cx="0" cy="0"/>
        </a:xfrm>
      </p:grpSpPr>
      <p:sp>
        <p:nvSpPr>
          <p:cNvPr id="71" name="Shape 71"/>
          <p:cNvSpPr txBox="1"/>
          <p:nvPr>
            <p:ph type="ctrTitle"/>
          </p:nvPr>
        </p:nvSpPr>
        <p:spPr>
          <a:xfrm>
            <a:off x="366725" y="208800"/>
            <a:ext cx="8520600" cy="892500"/>
          </a:xfrm>
          <a:prstGeom prst="rect">
            <a:avLst/>
          </a:prstGeom>
        </p:spPr>
        <p:txBody>
          <a:bodyPr anchorCtr="0" anchor="b" bIns="91425" lIns="91425" rIns="91425" tIns="91425">
            <a:noAutofit/>
          </a:bodyPr>
          <a:lstStyle/>
          <a:p>
            <a:pPr lvl="0">
              <a:spcBef>
                <a:spcPts val="0"/>
              </a:spcBef>
              <a:buNone/>
            </a:pPr>
            <a:r>
              <a:rPr lang="en-GB" sz="4800">
                <a:latin typeface="Inconsolata"/>
                <a:ea typeface="Inconsolata"/>
                <a:cs typeface="Inconsolata"/>
                <a:sym typeface="Inconsolata"/>
              </a:rPr>
              <a:t>Core mechanics</a:t>
            </a:r>
          </a:p>
        </p:txBody>
      </p:sp>
      <p:sp>
        <p:nvSpPr>
          <p:cNvPr id="72" name="Shape 72"/>
          <p:cNvSpPr txBox="1"/>
          <p:nvPr/>
        </p:nvSpPr>
        <p:spPr>
          <a:xfrm>
            <a:off x="1400275" y="1821642"/>
            <a:ext cx="5810400" cy="2709300"/>
          </a:xfrm>
          <a:prstGeom prst="rect">
            <a:avLst/>
          </a:prstGeom>
          <a:noFill/>
          <a:ln>
            <a:noFill/>
          </a:ln>
        </p:spPr>
        <p:txBody>
          <a:bodyPr anchorCtr="0" anchor="t" bIns="91425" lIns="91425" rIns="91425" tIns="91425">
            <a:noAutofit/>
          </a:bodyPr>
          <a:lstStyle/>
          <a:p>
            <a:pPr indent="-228600" lvl="0" marL="457200" rtl="0">
              <a:lnSpc>
                <a:spcPct val="200000"/>
              </a:lnSpc>
              <a:spcBef>
                <a:spcPts val="0"/>
              </a:spcBef>
              <a:buClr>
                <a:srgbClr val="FFFFFF"/>
              </a:buClr>
              <a:buChar char="●"/>
            </a:pPr>
            <a:r>
              <a:rPr lang="en-GB">
                <a:solidFill>
                  <a:srgbClr val="FFFFFF"/>
                </a:solidFill>
              </a:rPr>
              <a:t>Stealth </a:t>
            </a:r>
          </a:p>
          <a:p>
            <a:pPr indent="-228600" lvl="0" marL="457200" rtl="0">
              <a:lnSpc>
                <a:spcPct val="200000"/>
              </a:lnSpc>
              <a:spcBef>
                <a:spcPts val="0"/>
              </a:spcBef>
              <a:buClr>
                <a:srgbClr val="FFFFFF"/>
              </a:buClr>
              <a:buChar char="●"/>
            </a:pPr>
            <a:r>
              <a:rPr lang="en-GB">
                <a:solidFill>
                  <a:srgbClr val="FFFFFF"/>
                </a:solidFill>
              </a:rPr>
              <a:t>Distract with rubbish</a:t>
            </a:r>
          </a:p>
          <a:p>
            <a:pPr indent="-228600" lvl="0" marL="457200" rtl="0">
              <a:lnSpc>
                <a:spcPct val="200000"/>
              </a:lnSpc>
              <a:spcBef>
                <a:spcPts val="0"/>
              </a:spcBef>
              <a:buClr>
                <a:schemeClr val="dk1"/>
              </a:buClr>
              <a:buChar char="●"/>
            </a:pPr>
            <a:r>
              <a:rPr lang="en-GB">
                <a:solidFill>
                  <a:schemeClr val="dk1"/>
                </a:solidFill>
              </a:rPr>
              <a:t>Paintball gun</a:t>
            </a:r>
          </a:p>
          <a:p>
            <a:pPr indent="-228600" lvl="0" marL="457200" rtl="0">
              <a:lnSpc>
                <a:spcPct val="200000"/>
              </a:lnSpc>
              <a:spcBef>
                <a:spcPts val="0"/>
              </a:spcBef>
              <a:buClr>
                <a:srgbClr val="FFFFFF"/>
              </a:buClr>
              <a:buChar char="●"/>
            </a:pPr>
            <a:r>
              <a:rPr lang="en-GB">
                <a:solidFill>
                  <a:srgbClr val="FFFFFF"/>
                </a:solidFill>
              </a:rPr>
              <a:t>Paint grenade</a:t>
            </a:r>
          </a:p>
          <a:p>
            <a:pPr indent="-228600" lvl="0" marL="457200" rtl="0">
              <a:lnSpc>
                <a:spcPct val="200000"/>
              </a:lnSpc>
              <a:spcBef>
                <a:spcPts val="0"/>
              </a:spcBef>
              <a:buClr>
                <a:srgbClr val="FFFFFF"/>
              </a:buClr>
              <a:buChar char="●"/>
            </a:pPr>
            <a:r>
              <a:rPr lang="en-GB">
                <a:solidFill>
                  <a:srgbClr val="FFFFFF"/>
                </a:solidFill>
              </a:rPr>
              <a:t>Roomba detection</a:t>
            </a:r>
          </a:p>
          <a:p>
            <a:pPr lvl="0" rtl="0">
              <a:lnSpc>
                <a:spcPct val="200000"/>
              </a:lnSpc>
              <a:spcBef>
                <a:spcPts val="0"/>
              </a:spcBef>
              <a:buNone/>
            </a:pPr>
            <a:r>
              <a:t/>
            </a:r>
            <a:endParaRPr>
              <a:solidFill>
                <a:srgbClr val="FFFFFF"/>
              </a:solidFill>
            </a:endParaRPr>
          </a:p>
          <a:p>
            <a:pPr lvl="0">
              <a:lnSpc>
                <a:spcPct val="200000"/>
              </a:lnSpc>
              <a:spcBef>
                <a:spcPts val="0"/>
              </a:spcBef>
              <a:buNone/>
            </a:pPr>
            <a:r>
              <a:t/>
            </a:r>
            <a:endParaRPr>
              <a:solidFill>
                <a:srgbClr val="FFFFFF"/>
              </a:solidFill>
            </a:endParaRPr>
          </a:p>
        </p:txBody>
      </p:sp>
      <p:sp>
        <p:nvSpPr>
          <p:cNvPr descr="The dankest game on earth. ( ͡° ͜ʖ ͡°)" id="73" name="Shape 73" title="Roomba Uprising">
            <a:hlinkClick r:id="rId3"/>
          </p:cNvPr>
          <p:cNvSpPr/>
          <p:nvPr/>
        </p:nvSpPr>
        <p:spPr>
          <a:xfrm>
            <a:off x="4198550" y="1758925"/>
            <a:ext cx="3779649" cy="2834749"/>
          </a:xfrm>
          <a:prstGeom prst="rect">
            <a:avLst/>
          </a:prstGeom>
          <a:blipFill>
            <a:blip r:embed="rId4">
              <a:alphaModFix/>
            </a:blip>
            <a:stretch>
              <a:fillRect/>
            </a:stretch>
          </a:blipFill>
          <a:ln>
            <a:noFill/>
          </a:ln>
        </p:spPr>
      </p:sp>
      <p:pic>
        <p:nvPicPr>
          <p:cNvPr descr="Roomba (hostile).png" id="74" name="Shape 74"/>
          <p:cNvPicPr preferRelativeResize="0"/>
          <p:nvPr/>
        </p:nvPicPr>
        <p:blipFill>
          <a:blip r:embed="rId5">
            <a:alphaModFix/>
          </a:blip>
          <a:stretch>
            <a:fillRect/>
          </a:stretch>
        </p:blipFill>
        <p:spPr>
          <a:xfrm rot="5400000">
            <a:off x="6815025" y="49062"/>
            <a:ext cx="880575" cy="1211975"/>
          </a:xfrm>
          <a:prstGeom prst="rect">
            <a:avLst/>
          </a:prstGeom>
          <a:noFill/>
          <a:ln>
            <a:noFill/>
          </a:ln>
        </p:spPr>
      </p:pic>
      <p:pic>
        <p:nvPicPr>
          <p:cNvPr descr="Roomba (passive).png" id="75" name="Shape 75"/>
          <p:cNvPicPr preferRelativeResize="0"/>
          <p:nvPr/>
        </p:nvPicPr>
        <p:blipFill>
          <a:blip r:embed="rId6">
            <a:alphaModFix/>
          </a:blip>
          <a:stretch>
            <a:fillRect/>
          </a:stretch>
        </p:blipFill>
        <p:spPr>
          <a:xfrm rot="-5400000">
            <a:off x="1543150" y="54962"/>
            <a:ext cx="914400" cy="1200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ctrTitle"/>
          </p:nvPr>
        </p:nvSpPr>
        <p:spPr>
          <a:xfrm>
            <a:off x="311700" y="162625"/>
            <a:ext cx="8520600" cy="1107600"/>
          </a:xfrm>
          <a:prstGeom prst="rect">
            <a:avLst/>
          </a:prstGeom>
        </p:spPr>
        <p:txBody>
          <a:bodyPr anchorCtr="0" anchor="b" bIns="91425" lIns="91425" rIns="91425" tIns="91425">
            <a:noAutofit/>
          </a:bodyPr>
          <a:lstStyle/>
          <a:p>
            <a:pPr lvl="0">
              <a:spcBef>
                <a:spcPts val="0"/>
              </a:spcBef>
              <a:buNone/>
            </a:pPr>
            <a:r>
              <a:rPr lang="en-GB" sz="4800">
                <a:latin typeface="Inconsolata"/>
                <a:ea typeface="Inconsolata"/>
                <a:cs typeface="Inconsolata"/>
                <a:sym typeface="Inconsolata"/>
              </a:rPr>
              <a:t>Aesthetic </a:t>
            </a:r>
          </a:p>
        </p:txBody>
      </p:sp>
      <p:sp>
        <p:nvSpPr>
          <p:cNvPr id="81" name="Shape 81"/>
          <p:cNvSpPr txBox="1"/>
          <p:nvPr/>
        </p:nvSpPr>
        <p:spPr>
          <a:xfrm>
            <a:off x="891075" y="1511600"/>
            <a:ext cx="6243600" cy="3114900"/>
          </a:xfrm>
          <a:prstGeom prst="rect">
            <a:avLst/>
          </a:prstGeom>
          <a:noFill/>
          <a:ln>
            <a:noFill/>
          </a:ln>
        </p:spPr>
        <p:txBody>
          <a:bodyPr anchorCtr="0" anchor="t" bIns="91425" lIns="91425" rIns="91425" tIns="91425">
            <a:noAutofit/>
          </a:bodyPr>
          <a:lstStyle/>
          <a:p>
            <a:pPr indent="-228600" lvl="0" marL="457200">
              <a:lnSpc>
                <a:spcPct val="200000"/>
              </a:lnSpc>
              <a:spcBef>
                <a:spcPts val="0"/>
              </a:spcBef>
              <a:buClr>
                <a:srgbClr val="FFFFFF"/>
              </a:buClr>
              <a:buChar char="●"/>
            </a:pPr>
            <a:r>
              <a:rPr lang="en-GB">
                <a:solidFill>
                  <a:srgbClr val="FFFFFF"/>
                </a:solidFill>
              </a:rPr>
              <a:t>Pixel art</a:t>
            </a:r>
          </a:p>
          <a:p>
            <a:pPr indent="-228600" lvl="0" marL="457200" rtl="0">
              <a:lnSpc>
                <a:spcPct val="200000"/>
              </a:lnSpc>
              <a:spcBef>
                <a:spcPts val="0"/>
              </a:spcBef>
              <a:buClr>
                <a:srgbClr val="FFFFFF"/>
              </a:buClr>
              <a:buChar char="●"/>
            </a:pPr>
            <a:r>
              <a:rPr lang="en-GB">
                <a:solidFill>
                  <a:srgbClr val="FFFFFF"/>
                </a:solidFill>
              </a:rPr>
              <a:t>8bit vibes/music</a:t>
            </a:r>
          </a:p>
          <a:p>
            <a:pPr indent="-228600" lvl="0" marL="457200" rtl="0">
              <a:lnSpc>
                <a:spcPct val="200000"/>
              </a:lnSpc>
              <a:spcBef>
                <a:spcPts val="0"/>
              </a:spcBef>
              <a:buClr>
                <a:srgbClr val="FFFFFF"/>
              </a:buClr>
              <a:buChar char="●"/>
            </a:pPr>
            <a:r>
              <a:rPr lang="en-GB">
                <a:solidFill>
                  <a:srgbClr val="FFFFFF"/>
                </a:solidFill>
              </a:rPr>
              <a:t>Dark with illuminated roombas </a:t>
            </a:r>
          </a:p>
          <a:p>
            <a:pPr indent="-228600" lvl="0" marL="457200" rtl="0">
              <a:lnSpc>
                <a:spcPct val="200000"/>
              </a:lnSpc>
              <a:spcBef>
                <a:spcPts val="0"/>
              </a:spcBef>
              <a:buClr>
                <a:srgbClr val="FFFFFF"/>
              </a:buClr>
              <a:buChar char="●"/>
            </a:pPr>
            <a:r>
              <a:rPr lang="en-GB">
                <a:solidFill>
                  <a:srgbClr val="FFFFFF"/>
                </a:solidFill>
              </a:rPr>
              <a:t>F</a:t>
            </a:r>
            <a:r>
              <a:rPr lang="en-GB">
                <a:solidFill>
                  <a:srgbClr val="FFFFFF"/>
                </a:solidFill>
              </a:rPr>
              <a:t>lickering street lights</a:t>
            </a:r>
          </a:p>
          <a:p>
            <a:pPr indent="-228600" lvl="0" marL="457200" rtl="0">
              <a:lnSpc>
                <a:spcPct val="200000"/>
              </a:lnSpc>
              <a:spcBef>
                <a:spcPts val="0"/>
              </a:spcBef>
              <a:buClr>
                <a:srgbClr val="FFFFFF"/>
              </a:buClr>
              <a:buChar char="●"/>
            </a:pPr>
            <a:r>
              <a:rPr lang="en-GB">
                <a:solidFill>
                  <a:srgbClr val="FFFFFF"/>
                </a:solidFill>
              </a:rPr>
              <a:t>Dark and gritty</a:t>
            </a:r>
          </a:p>
          <a:p>
            <a:pPr indent="-228600" lvl="0" marL="457200">
              <a:lnSpc>
                <a:spcPct val="200000"/>
              </a:lnSpc>
              <a:spcBef>
                <a:spcPts val="0"/>
              </a:spcBef>
              <a:buClr>
                <a:srgbClr val="FFFFFF"/>
              </a:buClr>
              <a:buChar char="●"/>
            </a:pPr>
            <a:r>
              <a:rPr lang="en-GB">
                <a:solidFill>
                  <a:srgbClr val="FFFFFF"/>
                </a:solidFill>
              </a:rPr>
              <a:t>Cyberpunk</a:t>
            </a:r>
          </a:p>
        </p:txBody>
      </p:sp>
      <p:pic>
        <p:nvPicPr>
          <p:cNvPr descr="Roomba (hostile).png" id="82" name="Shape 82"/>
          <p:cNvPicPr preferRelativeResize="0"/>
          <p:nvPr/>
        </p:nvPicPr>
        <p:blipFill>
          <a:blip r:embed="rId3">
            <a:alphaModFix/>
          </a:blip>
          <a:stretch>
            <a:fillRect/>
          </a:stretch>
        </p:blipFill>
        <p:spPr>
          <a:xfrm rot="5400000">
            <a:off x="6012374" y="184812"/>
            <a:ext cx="880575" cy="1211975"/>
          </a:xfrm>
          <a:prstGeom prst="rect">
            <a:avLst/>
          </a:prstGeom>
          <a:noFill/>
          <a:ln>
            <a:noFill/>
          </a:ln>
        </p:spPr>
      </p:pic>
      <p:pic>
        <p:nvPicPr>
          <p:cNvPr descr="Roomba (passive).png" id="83" name="Shape 83"/>
          <p:cNvPicPr preferRelativeResize="0"/>
          <p:nvPr/>
        </p:nvPicPr>
        <p:blipFill>
          <a:blip r:embed="rId4">
            <a:alphaModFix/>
          </a:blip>
          <a:stretch>
            <a:fillRect/>
          </a:stretch>
        </p:blipFill>
        <p:spPr>
          <a:xfrm rot="-5400000">
            <a:off x="2286675" y="190725"/>
            <a:ext cx="914400" cy="1200150"/>
          </a:xfrm>
          <a:prstGeom prst="rect">
            <a:avLst/>
          </a:prstGeom>
          <a:noFill/>
          <a:ln>
            <a:noFill/>
          </a:ln>
        </p:spPr>
      </p:pic>
      <p:pic>
        <p:nvPicPr>
          <p:cNvPr descr="Image result for clean cyberpunk street" id="84" name="Shape 84"/>
          <p:cNvPicPr preferRelativeResize="0"/>
          <p:nvPr/>
        </p:nvPicPr>
        <p:blipFill>
          <a:blip r:embed="rId5">
            <a:alphaModFix/>
          </a:blip>
          <a:stretch>
            <a:fillRect/>
          </a:stretch>
        </p:blipFill>
        <p:spPr>
          <a:xfrm>
            <a:off x="5516299" y="3337450"/>
            <a:ext cx="3239524" cy="1289050"/>
          </a:xfrm>
          <a:prstGeom prst="rect">
            <a:avLst/>
          </a:prstGeom>
          <a:noFill/>
          <a:ln>
            <a:noFill/>
          </a:ln>
        </p:spPr>
      </p:pic>
      <p:pic>
        <p:nvPicPr>
          <p:cNvPr descr="Image result for clean cyberpunk street" id="85" name="Shape 85"/>
          <p:cNvPicPr preferRelativeResize="0"/>
          <p:nvPr/>
        </p:nvPicPr>
        <p:blipFill rotWithShape="1">
          <a:blip r:embed="rId6">
            <a:alphaModFix/>
          </a:blip>
          <a:srcRect b="0" l="0" r="1941" t="0"/>
          <a:stretch/>
        </p:blipFill>
        <p:spPr>
          <a:xfrm>
            <a:off x="5516300" y="1626500"/>
            <a:ext cx="3239524" cy="1710949"/>
          </a:xfrm>
          <a:prstGeom prst="rect">
            <a:avLst/>
          </a:prstGeom>
          <a:noFill/>
          <a:ln>
            <a:noFill/>
          </a:ln>
        </p:spPr>
      </p:pic>
      <p:pic>
        <p:nvPicPr>
          <p:cNvPr descr="Image result for flickering street lights" id="86" name="Shape 86" title="View source image"/>
          <p:cNvPicPr preferRelativeResize="0"/>
          <p:nvPr/>
        </p:nvPicPr>
        <p:blipFill rotWithShape="1">
          <a:blip r:embed="rId7">
            <a:alphaModFix/>
          </a:blip>
          <a:srcRect b="0" l="0" r="19614" t="17218"/>
          <a:stretch/>
        </p:blipFill>
        <p:spPr>
          <a:xfrm>
            <a:off x="3528550" y="3356150"/>
            <a:ext cx="1987749" cy="1251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txBox="1"/>
          <p:nvPr>
            <p:ph type="ctrTitle"/>
          </p:nvPr>
        </p:nvSpPr>
        <p:spPr>
          <a:xfrm>
            <a:off x="311700" y="259550"/>
            <a:ext cx="8520600" cy="1007700"/>
          </a:xfrm>
          <a:prstGeom prst="rect">
            <a:avLst/>
          </a:prstGeom>
        </p:spPr>
        <p:txBody>
          <a:bodyPr anchorCtr="0" anchor="b" bIns="91425" lIns="91425" rIns="91425" tIns="91425">
            <a:noAutofit/>
          </a:bodyPr>
          <a:lstStyle/>
          <a:p>
            <a:pPr lvl="0">
              <a:spcBef>
                <a:spcPts val="1800"/>
              </a:spcBef>
              <a:spcAft>
                <a:spcPts val="400"/>
              </a:spcAft>
              <a:buNone/>
            </a:pPr>
            <a:r>
              <a:rPr lang="en-GB" sz="4800">
                <a:latin typeface="Inconsolata"/>
                <a:ea typeface="Inconsolata"/>
                <a:cs typeface="Inconsolata"/>
                <a:sym typeface="Inconsolata"/>
              </a:rPr>
              <a:t>Similar games</a:t>
            </a:r>
          </a:p>
        </p:txBody>
      </p:sp>
      <p:sp>
        <p:nvSpPr>
          <p:cNvPr id="92" name="Shape 92"/>
          <p:cNvSpPr txBox="1"/>
          <p:nvPr>
            <p:ph idx="1" type="subTitle"/>
          </p:nvPr>
        </p:nvSpPr>
        <p:spPr>
          <a:xfrm>
            <a:off x="719325" y="1700275"/>
            <a:ext cx="5036100" cy="2202600"/>
          </a:xfrm>
          <a:prstGeom prst="rect">
            <a:avLst/>
          </a:prstGeom>
        </p:spPr>
        <p:txBody>
          <a:bodyPr anchorCtr="0" anchor="t" bIns="91425" lIns="91425" rIns="91425" tIns="91425">
            <a:noAutofit/>
          </a:bodyPr>
          <a:lstStyle/>
          <a:p>
            <a:pPr indent="-317500" lvl="0" marL="457200" rtl="0" algn="l">
              <a:lnSpc>
                <a:spcPct val="200000"/>
              </a:lnSpc>
              <a:spcBef>
                <a:spcPts val="0"/>
              </a:spcBef>
              <a:buClr>
                <a:schemeClr val="dk1"/>
              </a:buClr>
              <a:buSzPct val="100000"/>
              <a:buChar char="●"/>
            </a:pPr>
            <a:r>
              <a:rPr lang="en-GB" sz="1400">
                <a:solidFill>
                  <a:schemeClr val="dk1"/>
                </a:solidFill>
              </a:rPr>
              <a:t>Ninja Stealth £4</a:t>
            </a:r>
          </a:p>
          <a:p>
            <a:pPr indent="-317500" lvl="0" marL="457200" algn="l">
              <a:lnSpc>
                <a:spcPct val="200000"/>
              </a:lnSpc>
              <a:spcBef>
                <a:spcPts val="0"/>
              </a:spcBef>
              <a:spcAft>
                <a:spcPts val="1600"/>
              </a:spcAft>
              <a:buClr>
                <a:schemeClr val="dk1"/>
              </a:buClr>
              <a:buSzPct val="100000"/>
              <a:buChar char="●"/>
            </a:pPr>
            <a:r>
              <a:rPr lang="en-GB" sz="1400">
                <a:solidFill>
                  <a:schemeClr val="dk1"/>
                </a:solidFill>
              </a:rPr>
              <a:t>Hotline Miami £7</a:t>
            </a:r>
          </a:p>
          <a:p>
            <a:pPr indent="-317500" lvl="0" marL="457200" rtl="0" algn="l">
              <a:lnSpc>
                <a:spcPct val="200000"/>
              </a:lnSpc>
              <a:spcBef>
                <a:spcPts val="0"/>
              </a:spcBef>
              <a:spcAft>
                <a:spcPts val="1600"/>
              </a:spcAft>
              <a:buClr>
                <a:schemeClr val="dk1"/>
              </a:buClr>
              <a:buSzPct val="100000"/>
              <a:buChar char="●"/>
            </a:pPr>
            <a:r>
              <a:rPr lang="en-GB" sz="1400">
                <a:solidFill>
                  <a:schemeClr val="dk1"/>
                </a:solidFill>
              </a:rPr>
              <a:t>Dynamite Jack £7</a:t>
            </a:r>
          </a:p>
          <a:p>
            <a:pPr indent="-317500" lvl="0" marL="457200" rtl="0" algn="l">
              <a:lnSpc>
                <a:spcPct val="200000"/>
              </a:lnSpc>
              <a:spcBef>
                <a:spcPts val="0"/>
              </a:spcBef>
              <a:spcAft>
                <a:spcPts val="1600"/>
              </a:spcAft>
              <a:buClr>
                <a:schemeClr val="dk1"/>
              </a:buClr>
              <a:buSzPct val="100000"/>
              <a:buChar char="●"/>
            </a:pPr>
            <a:r>
              <a:rPr lang="en-GB" sz="1400">
                <a:solidFill>
                  <a:schemeClr val="dk1"/>
                </a:solidFill>
              </a:rPr>
              <a:t>Monaco £11</a:t>
            </a:r>
          </a:p>
          <a:p>
            <a:pPr indent="-317500" lvl="0" marL="457200" rtl="0" algn="l">
              <a:lnSpc>
                <a:spcPct val="200000"/>
              </a:lnSpc>
              <a:spcBef>
                <a:spcPts val="0"/>
              </a:spcBef>
              <a:spcAft>
                <a:spcPts val="1600"/>
              </a:spcAft>
              <a:buClr>
                <a:schemeClr val="dk1"/>
              </a:buClr>
              <a:buSzPct val="100000"/>
              <a:buChar char="●"/>
            </a:pPr>
            <a:r>
              <a:rPr lang="en-GB" sz="1400">
                <a:solidFill>
                  <a:schemeClr val="dk1"/>
                </a:solidFill>
              </a:rPr>
              <a:t>Mark of the ninja £11</a:t>
            </a:r>
          </a:p>
          <a:p>
            <a:pPr lvl="0">
              <a:spcBef>
                <a:spcPts val="0"/>
              </a:spcBef>
              <a:buNone/>
            </a:pPr>
            <a:r>
              <a:t/>
            </a:r>
            <a:endParaRPr/>
          </a:p>
        </p:txBody>
      </p:sp>
      <p:pic>
        <p:nvPicPr>
          <p:cNvPr descr="All2.png" id="93" name="Shape 93"/>
          <p:cNvPicPr preferRelativeResize="0"/>
          <p:nvPr/>
        </p:nvPicPr>
        <p:blipFill>
          <a:blip r:embed="rId3">
            <a:alphaModFix/>
          </a:blip>
          <a:stretch>
            <a:fillRect/>
          </a:stretch>
        </p:blipFill>
        <p:spPr>
          <a:xfrm>
            <a:off x="3510150" y="1587737"/>
            <a:ext cx="5194050" cy="2427675"/>
          </a:xfrm>
          <a:prstGeom prst="rect">
            <a:avLst/>
          </a:prstGeom>
          <a:noFill/>
          <a:ln>
            <a:noFill/>
          </a:ln>
        </p:spPr>
      </p:pic>
      <p:pic>
        <p:nvPicPr>
          <p:cNvPr descr="Roomba (passive).png" id="94" name="Shape 94"/>
          <p:cNvPicPr preferRelativeResize="0"/>
          <p:nvPr/>
        </p:nvPicPr>
        <p:blipFill>
          <a:blip r:embed="rId4">
            <a:alphaModFix/>
          </a:blip>
          <a:stretch>
            <a:fillRect/>
          </a:stretch>
        </p:blipFill>
        <p:spPr>
          <a:xfrm rot="-5400000">
            <a:off x="1674675" y="163312"/>
            <a:ext cx="914400" cy="1200150"/>
          </a:xfrm>
          <a:prstGeom prst="rect">
            <a:avLst/>
          </a:prstGeom>
          <a:noFill/>
          <a:ln>
            <a:noFill/>
          </a:ln>
        </p:spPr>
      </p:pic>
      <p:pic>
        <p:nvPicPr>
          <p:cNvPr descr="Roomba (hostile).png" id="95" name="Shape 95"/>
          <p:cNvPicPr preferRelativeResize="0"/>
          <p:nvPr/>
        </p:nvPicPr>
        <p:blipFill>
          <a:blip r:embed="rId5">
            <a:alphaModFix/>
          </a:blip>
          <a:stretch>
            <a:fillRect/>
          </a:stretch>
        </p:blipFill>
        <p:spPr>
          <a:xfrm rot="5400000">
            <a:off x="6625075" y="157412"/>
            <a:ext cx="880575" cy="1211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sp>
        <p:nvSpPr>
          <p:cNvPr id="100" name="Shape 100"/>
          <p:cNvSpPr txBox="1"/>
          <p:nvPr>
            <p:ph type="ctrTitle"/>
          </p:nvPr>
        </p:nvSpPr>
        <p:spPr>
          <a:xfrm>
            <a:off x="311700" y="135525"/>
            <a:ext cx="8520600" cy="999000"/>
          </a:xfrm>
          <a:prstGeom prst="rect">
            <a:avLst/>
          </a:prstGeom>
        </p:spPr>
        <p:txBody>
          <a:bodyPr anchorCtr="0" anchor="b" bIns="91425" lIns="91425" rIns="91425" tIns="91425">
            <a:noAutofit/>
          </a:bodyPr>
          <a:lstStyle/>
          <a:p>
            <a:pPr lvl="0">
              <a:spcBef>
                <a:spcPts val="0"/>
              </a:spcBef>
              <a:buNone/>
            </a:pPr>
            <a:r>
              <a:rPr lang="en-GB" sz="4800">
                <a:latin typeface="Inconsolata"/>
                <a:ea typeface="Inconsolata"/>
                <a:cs typeface="Inconsolata"/>
                <a:sym typeface="Inconsolata"/>
              </a:rPr>
              <a:t>Target audience</a:t>
            </a:r>
          </a:p>
        </p:txBody>
      </p:sp>
      <p:sp>
        <p:nvSpPr>
          <p:cNvPr id="101" name="Shape 101"/>
          <p:cNvSpPr txBox="1"/>
          <p:nvPr/>
        </p:nvSpPr>
        <p:spPr>
          <a:xfrm>
            <a:off x="1210350" y="1683025"/>
            <a:ext cx="6255300" cy="2303100"/>
          </a:xfrm>
          <a:prstGeom prst="rect">
            <a:avLst/>
          </a:prstGeom>
          <a:noFill/>
          <a:ln>
            <a:noFill/>
          </a:ln>
        </p:spPr>
        <p:txBody>
          <a:bodyPr anchorCtr="0" anchor="t" bIns="91425" lIns="91425" rIns="91425" tIns="91425">
            <a:noAutofit/>
          </a:bodyPr>
          <a:lstStyle/>
          <a:p>
            <a:pPr indent="-228600" lvl="0" marL="457200" rtl="0">
              <a:lnSpc>
                <a:spcPct val="200000"/>
              </a:lnSpc>
              <a:spcBef>
                <a:spcPts val="0"/>
              </a:spcBef>
              <a:spcAft>
                <a:spcPts val="1600"/>
              </a:spcAft>
              <a:buClr>
                <a:schemeClr val="dk1"/>
              </a:buClr>
              <a:buChar char="●"/>
            </a:pPr>
            <a:r>
              <a:rPr lang="en-GB">
                <a:solidFill>
                  <a:schemeClr val="dk1"/>
                </a:solidFill>
              </a:rPr>
              <a:t>Fans of the stealth survival experience</a:t>
            </a:r>
          </a:p>
          <a:p>
            <a:pPr indent="-228600" lvl="0" marL="457200" rtl="0">
              <a:lnSpc>
                <a:spcPct val="200000"/>
              </a:lnSpc>
              <a:spcBef>
                <a:spcPts val="0"/>
              </a:spcBef>
              <a:spcAft>
                <a:spcPts val="1600"/>
              </a:spcAft>
              <a:buClr>
                <a:schemeClr val="dk1"/>
              </a:buClr>
              <a:buChar char="●"/>
            </a:pPr>
            <a:r>
              <a:rPr lang="en-GB">
                <a:solidFill>
                  <a:schemeClr val="dk1"/>
                </a:solidFill>
              </a:rPr>
              <a:t>Connoisseurs of retro games</a:t>
            </a:r>
          </a:p>
          <a:p>
            <a:pPr indent="-228600" lvl="0" marL="457200" rtl="0">
              <a:lnSpc>
                <a:spcPct val="200000"/>
              </a:lnSpc>
              <a:spcBef>
                <a:spcPts val="0"/>
              </a:spcBef>
              <a:spcAft>
                <a:spcPts val="1600"/>
              </a:spcAft>
              <a:buClr>
                <a:schemeClr val="dk1"/>
              </a:buClr>
              <a:buChar char="●"/>
            </a:pPr>
            <a:r>
              <a:rPr lang="en-GB">
                <a:solidFill>
                  <a:schemeClr val="dk1"/>
                </a:solidFill>
              </a:rPr>
              <a:t>Indie game consumers</a:t>
            </a:r>
          </a:p>
          <a:p>
            <a:pPr indent="-228600" lvl="0" marL="457200" rtl="0">
              <a:lnSpc>
                <a:spcPct val="200000"/>
              </a:lnSpc>
              <a:spcBef>
                <a:spcPts val="0"/>
              </a:spcBef>
              <a:spcAft>
                <a:spcPts val="1600"/>
              </a:spcAft>
              <a:buClr>
                <a:schemeClr val="dk1"/>
              </a:buClr>
              <a:buChar char="●"/>
            </a:pPr>
            <a:r>
              <a:rPr lang="en-GB">
                <a:solidFill>
                  <a:schemeClr val="dk1"/>
                </a:solidFill>
              </a:rPr>
              <a:t>15 - 22 due to dark gritty themes</a:t>
            </a:r>
          </a:p>
          <a:p>
            <a:pPr indent="-228600" lvl="0" marL="457200" rtl="0">
              <a:lnSpc>
                <a:spcPct val="200000"/>
              </a:lnSpc>
              <a:spcBef>
                <a:spcPts val="0"/>
              </a:spcBef>
              <a:spcAft>
                <a:spcPts val="1600"/>
              </a:spcAft>
              <a:buClr>
                <a:schemeClr val="dk1"/>
              </a:buClr>
              <a:buChar char="●"/>
            </a:pPr>
            <a:r>
              <a:rPr lang="en-GB">
                <a:solidFill>
                  <a:schemeClr val="dk1"/>
                </a:solidFill>
              </a:rPr>
              <a:t>Roomba enthusiasts</a:t>
            </a:r>
          </a:p>
          <a:p>
            <a:pPr lvl="0">
              <a:spcBef>
                <a:spcPts val="0"/>
              </a:spcBef>
              <a:buNone/>
            </a:pPr>
            <a:r>
              <a:t/>
            </a:r>
            <a:endParaRPr>
              <a:solidFill>
                <a:schemeClr val="dk1"/>
              </a:solidFill>
            </a:endParaRPr>
          </a:p>
        </p:txBody>
      </p:sp>
      <p:pic>
        <p:nvPicPr>
          <p:cNvPr descr="Character.png" id="102" name="Shape 102"/>
          <p:cNvPicPr preferRelativeResize="0"/>
          <p:nvPr/>
        </p:nvPicPr>
        <p:blipFill>
          <a:blip r:embed="rId3">
            <a:alphaModFix/>
          </a:blip>
          <a:stretch>
            <a:fillRect/>
          </a:stretch>
        </p:blipFill>
        <p:spPr>
          <a:xfrm flipH="1">
            <a:off x="5436600" y="2127149"/>
            <a:ext cx="3353873" cy="3016351"/>
          </a:xfrm>
          <a:prstGeom prst="rect">
            <a:avLst/>
          </a:prstGeom>
          <a:noFill/>
          <a:ln>
            <a:noFill/>
          </a:ln>
        </p:spPr>
      </p:pic>
      <p:pic>
        <p:nvPicPr>
          <p:cNvPr descr="Roomba (passive).png" id="103" name="Shape 103"/>
          <p:cNvPicPr preferRelativeResize="0"/>
          <p:nvPr/>
        </p:nvPicPr>
        <p:blipFill>
          <a:blip r:embed="rId4">
            <a:alphaModFix/>
          </a:blip>
          <a:stretch>
            <a:fillRect/>
          </a:stretch>
        </p:blipFill>
        <p:spPr>
          <a:xfrm rot="-5400000">
            <a:off x="1353225" y="34937"/>
            <a:ext cx="914400" cy="1200150"/>
          </a:xfrm>
          <a:prstGeom prst="rect">
            <a:avLst/>
          </a:prstGeom>
          <a:noFill/>
          <a:ln>
            <a:noFill/>
          </a:ln>
        </p:spPr>
      </p:pic>
      <p:pic>
        <p:nvPicPr>
          <p:cNvPr descr="Roomba (hostile).png" id="104" name="Shape 104"/>
          <p:cNvPicPr preferRelativeResize="0"/>
          <p:nvPr/>
        </p:nvPicPr>
        <p:blipFill>
          <a:blip r:embed="rId5">
            <a:alphaModFix/>
          </a:blip>
          <a:stretch>
            <a:fillRect/>
          </a:stretch>
        </p:blipFill>
        <p:spPr>
          <a:xfrm rot="5400000">
            <a:off x="6917325" y="88237"/>
            <a:ext cx="880575" cy="1211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8" name="Shape 108"/>
        <p:cNvGrpSpPr/>
        <p:nvPr/>
      </p:nvGrpSpPr>
      <p:grpSpPr>
        <a:xfrm>
          <a:off x="0" y="0"/>
          <a:ext cx="0" cy="0"/>
          <a:chOff x="0" y="0"/>
          <a:chExt cx="0" cy="0"/>
        </a:xfrm>
      </p:grpSpPr>
      <p:sp>
        <p:nvSpPr>
          <p:cNvPr id="109" name="Shape 109"/>
          <p:cNvSpPr txBox="1"/>
          <p:nvPr>
            <p:ph type="ctrTitle"/>
          </p:nvPr>
        </p:nvSpPr>
        <p:spPr>
          <a:xfrm>
            <a:off x="311700" y="178775"/>
            <a:ext cx="8520600" cy="1023000"/>
          </a:xfrm>
          <a:prstGeom prst="rect">
            <a:avLst/>
          </a:prstGeom>
        </p:spPr>
        <p:txBody>
          <a:bodyPr anchorCtr="0" anchor="b" bIns="91425" lIns="91425" rIns="91425" tIns="91425">
            <a:noAutofit/>
          </a:bodyPr>
          <a:lstStyle/>
          <a:p>
            <a:pPr lvl="0">
              <a:spcBef>
                <a:spcPts val="0"/>
              </a:spcBef>
              <a:buNone/>
            </a:pPr>
            <a:r>
              <a:rPr lang="en-GB" sz="4800">
                <a:latin typeface="Inconsolata"/>
                <a:ea typeface="Inconsolata"/>
                <a:cs typeface="Inconsolata"/>
                <a:sym typeface="Inconsolata"/>
              </a:rPr>
              <a:t>Unique selling points</a:t>
            </a:r>
          </a:p>
        </p:txBody>
      </p:sp>
      <p:sp>
        <p:nvSpPr>
          <p:cNvPr id="110" name="Shape 110"/>
          <p:cNvSpPr txBox="1"/>
          <p:nvPr/>
        </p:nvSpPr>
        <p:spPr>
          <a:xfrm>
            <a:off x="1406741" y="1844828"/>
            <a:ext cx="6649500" cy="2757000"/>
          </a:xfrm>
          <a:prstGeom prst="rect">
            <a:avLst/>
          </a:prstGeom>
          <a:noFill/>
          <a:ln>
            <a:noFill/>
          </a:ln>
        </p:spPr>
        <p:txBody>
          <a:bodyPr anchorCtr="0" anchor="t" bIns="91425" lIns="91425" rIns="91425" tIns="91425">
            <a:noAutofit/>
          </a:bodyPr>
          <a:lstStyle/>
          <a:p>
            <a:pPr indent="-228600" lvl="0" marL="457200" rtl="0">
              <a:lnSpc>
                <a:spcPct val="200000"/>
              </a:lnSpc>
              <a:spcBef>
                <a:spcPts val="0"/>
              </a:spcBef>
              <a:spcAft>
                <a:spcPts val="1600"/>
              </a:spcAft>
              <a:buClr>
                <a:schemeClr val="dk1"/>
              </a:buClr>
              <a:buChar char="●"/>
            </a:pPr>
            <a:r>
              <a:rPr lang="en-GB">
                <a:solidFill>
                  <a:schemeClr val="dk1"/>
                </a:solidFill>
              </a:rPr>
              <a:t>Comical stealth experience</a:t>
            </a:r>
          </a:p>
          <a:p>
            <a:pPr indent="-228600" lvl="0" marL="457200" rtl="0">
              <a:lnSpc>
                <a:spcPct val="200000"/>
              </a:lnSpc>
              <a:spcBef>
                <a:spcPts val="0"/>
              </a:spcBef>
              <a:spcAft>
                <a:spcPts val="1600"/>
              </a:spcAft>
              <a:buClr>
                <a:schemeClr val="dk1"/>
              </a:buClr>
              <a:buChar char="●"/>
            </a:pPr>
            <a:r>
              <a:rPr lang="en-GB">
                <a:solidFill>
                  <a:schemeClr val="dk1"/>
                </a:solidFill>
              </a:rPr>
              <a:t>Spotlessly clean apocalyptic environment</a:t>
            </a:r>
          </a:p>
          <a:p>
            <a:pPr indent="-228600" lvl="0" marL="457200" rtl="0">
              <a:lnSpc>
                <a:spcPct val="200000"/>
              </a:lnSpc>
              <a:spcBef>
                <a:spcPts val="0"/>
              </a:spcBef>
              <a:spcAft>
                <a:spcPts val="1600"/>
              </a:spcAft>
              <a:buClr>
                <a:schemeClr val="dk1"/>
              </a:buClr>
              <a:buChar char="●"/>
            </a:pPr>
            <a:r>
              <a:rPr lang="en-GB">
                <a:solidFill>
                  <a:schemeClr val="dk1"/>
                </a:solidFill>
              </a:rPr>
              <a:t>Anti-recycling campaign</a:t>
            </a:r>
          </a:p>
          <a:p>
            <a:pPr indent="-228600" lvl="0" marL="457200" rtl="0">
              <a:lnSpc>
                <a:spcPct val="200000"/>
              </a:lnSpc>
              <a:spcBef>
                <a:spcPts val="0"/>
              </a:spcBef>
              <a:buClr>
                <a:schemeClr val="dk1"/>
              </a:buClr>
              <a:buChar char="●"/>
            </a:pPr>
            <a:r>
              <a:rPr lang="en-GB">
                <a:solidFill>
                  <a:schemeClr val="dk1"/>
                </a:solidFill>
              </a:rPr>
              <a:t>10,000 + “spooky” Roomba overlords</a:t>
            </a:r>
          </a:p>
          <a:p>
            <a:pPr indent="-228600" lvl="0" marL="457200" rtl="0">
              <a:lnSpc>
                <a:spcPct val="200000"/>
              </a:lnSpc>
              <a:spcBef>
                <a:spcPts val="0"/>
              </a:spcBef>
              <a:buClr>
                <a:schemeClr val="dk1"/>
              </a:buClr>
              <a:buChar char="●"/>
            </a:pPr>
            <a:r>
              <a:rPr lang="en-GB">
                <a:solidFill>
                  <a:schemeClr val="dk1"/>
                </a:solidFill>
              </a:rPr>
              <a:t>Make a mess to save the world</a:t>
            </a:r>
          </a:p>
        </p:txBody>
      </p:sp>
      <p:pic>
        <p:nvPicPr>
          <p:cNvPr descr="Roomba (passive).png" id="111" name="Shape 111"/>
          <p:cNvPicPr preferRelativeResize="0"/>
          <p:nvPr/>
        </p:nvPicPr>
        <p:blipFill>
          <a:blip r:embed="rId3">
            <a:alphaModFix/>
          </a:blip>
          <a:stretch>
            <a:fillRect/>
          </a:stretch>
        </p:blipFill>
        <p:spPr>
          <a:xfrm rot="-5400000">
            <a:off x="454575" y="161387"/>
            <a:ext cx="914400" cy="1200150"/>
          </a:xfrm>
          <a:prstGeom prst="rect">
            <a:avLst/>
          </a:prstGeom>
          <a:noFill/>
          <a:ln>
            <a:noFill/>
          </a:ln>
        </p:spPr>
      </p:pic>
      <p:pic>
        <p:nvPicPr>
          <p:cNvPr descr="Roomba (hostile).png" id="112" name="Shape 112"/>
          <p:cNvPicPr preferRelativeResize="0"/>
          <p:nvPr/>
        </p:nvPicPr>
        <p:blipFill>
          <a:blip r:embed="rId4">
            <a:alphaModFix/>
          </a:blip>
          <a:stretch>
            <a:fillRect/>
          </a:stretch>
        </p:blipFill>
        <p:spPr>
          <a:xfrm rot="5400000">
            <a:off x="7786025" y="155487"/>
            <a:ext cx="880575" cy="1211975"/>
          </a:xfrm>
          <a:prstGeom prst="rect">
            <a:avLst/>
          </a:prstGeom>
          <a:noFill/>
          <a:ln>
            <a:noFill/>
          </a:ln>
        </p:spPr>
      </p:pic>
      <p:pic>
        <p:nvPicPr>
          <p:cNvPr id="113" name="Shape 113"/>
          <p:cNvPicPr preferRelativeResize="0"/>
          <p:nvPr/>
        </p:nvPicPr>
        <p:blipFill>
          <a:blip r:embed="rId5">
            <a:alphaModFix/>
          </a:blip>
          <a:stretch>
            <a:fillRect/>
          </a:stretch>
        </p:blipFill>
        <p:spPr>
          <a:xfrm>
            <a:off x="6379600" y="2416912"/>
            <a:ext cx="669725" cy="413650"/>
          </a:xfrm>
          <a:prstGeom prst="rect">
            <a:avLst/>
          </a:prstGeom>
          <a:noFill/>
          <a:ln>
            <a:noFill/>
          </a:ln>
        </p:spPr>
      </p:pic>
      <p:pic>
        <p:nvPicPr>
          <p:cNvPr id="114" name="Shape 114"/>
          <p:cNvPicPr preferRelativeResize="0"/>
          <p:nvPr/>
        </p:nvPicPr>
        <p:blipFill>
          <a:blip r:embed="rId6">
            <a:alphaModFix/>
          </a:blip>
          <a:stretch>
            <a:fillRect/>
          </a:stretch>
        </p:blipFill>
        <p:spPr>
          <a:xfrm>
            <a:off x="6363925" y="3265174"/>
            <a:ext cx="701074" cy="701074"/>
          </a:xfrm>
          <a:prstGeom prst="rect">
            <a:avLst/>
          </a:prstGeom>
          <a:noFill/>
          <a:ln>
            <a:noFill/>
          </a:ln>
        </p:spPr>
      </p:pic>
      <p:pic>
        <p:nvPicPr>
          <p:cNvPr id="115" name="Shape 115"/>
          <p:cNvPicPr preferRelativeResize="0"/>
          <p:nvPr/>
        </p:nvPicPr>
        <p:blipFill>
          <a:blip r:embed="rId7">
            <a:alphaModFix/>
          </a:blip>
          <a:stretch>
            <a:fillRect/>
          </a:stretch>
        </p:blipFill>
        <p:spPr>
          <a:xfrm>
            <a:off x="7385675" y="3245600"/>
            <a:ext cx="304799" cy="740220"/>
          </a:xfrm>
          <a:prstGeom prst="rect">
            <a:avLst/>
          </a:prstGeom>
          <a:noFill/>
          <a:ln>
            <a:noFill/>
          </a:ln>
        </p:spPr>
      </p:pic>
      <p:pic>
        <p:nvPicPr>
          <p:cNvPr id="116" name="Shape 116"/>
          <p:cNvPicPr preferRelativeResize="0"/>
          <p:nvPr/>
        </p:nvPicPr>
        <p:blipFill>
          <a:blip r:embed="rId8">
            <a:alphaModFix/>
          </a:blip>
          <a:stretch>
            <a:fillRect/>
          </a:stretch>
        </p:blipFill>
        <p:spPr>
          <a:xfrm>
            <a:off x="7309475" y="2230050"/>
            <a:ext cx="381000" cy="7873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sp>
        <p:nvSpPr>
          <p:cNvPr id="121" name="Shape 121"/>
          <p:cNvSpPr txBox="1"/>
          <p:nvPr>
            <p:ph type="ctrTitle"/>
          </p:nvPr>
        </p:nvSpPr>
        <p:spPr>
          <a:xfrm>
            <a:off x="311700" y="744575"/>
            <a:ext cx="8520600" cy="1700700"/>
          </a:xfrm>
          <a:prstGeom prst="rect">
            <a:avLst/>
          </a:prstGeom>
        </p:spPr>
        <p:txBody>
          <a:bodyPr anchorCtr="0" anchor="b" bIns="91425" lIns="91425" rIns="91425" tIns="91425">
            <a:noAutofit/>
          </a:bodyPr>
          <a:lstStyle/>
          <a:p>
            <a:pPr lvl="0">
              <a:lnSpc>
                <a:spcPct val="115000"/>
              </a:lnSpc>
              <a:spcBef>
                <a:spcPts val="0"/>
              </a:spcBef>
              <a:spcAft>
                <a:spcPts val="1600"/>
              </a:spcAft>
              <a:buNone/>
            </a:pPr>
            <a:r>
              <a:rPr lang="en-GB" sz="4800">
                <a:latin typeface="Inconsolata"/>
                <a:ea typeface="Inconsolata"/>
                <a:cs typeface="Inconsolata"/>
                <a:sym typeface="Inconsolata"/>
              </a:rPr>
              <a:t>Technical &amp; production feasibility </a:t>
            </a:r>
          </a:p>
        </p:txBody>
      </p:sp>
      <p:sp>
        <p:nvSpPr>
          <p:cNvPr id="122" name="Shape 122"/>
          <p:cNvSpPr txBox="1"/>
          <p:nvPr/>
        </p:nvSpPr>
        <p:spPr>
          <a:xfrm>
            <a:off x="835525" y="2213650"/>
            <a:ext cx="6732000" cy="2716200"/>
          </a:xfrm>
          <a:prstGeom prst="rect">
            <a:avLst/>
          </a:prstGeom>
          <a:noFill/>
          <a:ln>
            <a:noFill/>
          </a:ln>
        </p:spPr>
        <p:txBody>
          <a:bodyPr anchorCtr="0" anchor="t" bIns="91425" lIns="91425" rIns="91425" tIns="91425">
            <a:noAutofit/>
          </a:bodyPr>
          <a:lstStyle/>
          <a:p>
            <a:pPr indent="-228600" lvl="0" marL="457200" rtl="0">
              <a:lnSpc>
                <a:spcPct val="200000"/>
              </a:lnSpc>
              <a:spcBef>
                <a:spcPts val="0"/>
              </a:spcBef>
              <a:buClr>
                <a:srgbClr val="FFFFFF"/>
              </a:buClr>
              <a:buChar char="●"/>
            </a:pPr>
            <a:r>
              <a:rPr lang="en-GB">
                <a:solidFill>
                  <a:srgbClr val="FFFFFF"/>
                </a:solidFill>
              </a:rPr>
              <a:t>Final product to be developed in gamemaker 7</a:t>
            </a:r>
          </a:p>
          <a:p>
            <a:pPr indent="-228600" lvl="0" marL="457200" rtl="0">
              <a:lnSpc>
                <a:spcPct val="200000"/>
              </a:lnSpc>
              <a:spcBef>
                <a:spcPts val="0"/>
              </a:spcBef>
              <a:buClr>
                <a:srgbClr val="FFFFFF"/>
              </a:buClr>
              <a:buChar char="●"/>
            </a:pPr>
            <a:r>
              <a:rPr lang="en-GB">
                <a:solidFill>
                  <a:srgbClr val="FFFFFF"/>
                </a:solidFill>
              </a:rPr>
              <a:t>Similar style games have been created on this engine</a:t>
            </a:r>
          </a:p>
          <a:p>
            <a:pPr indent="-228600" lvl="0" marL="457200" rtl="0">
              <a:lnSpc>
                <a:spcPct val="200000"/>
              </a:lnSpc>
              <a:spcBef>
                <a:spcPts val="0"/>
              </a:spcBef>
              <a:buClr>
                <a:srgbClr val="FFFFFF"/>
              </a:buClr>
              <a:buChar char="●"/>
            </a:pPr>
            <a:r>
              <a:rPr lang="en-GB">
                <a:solidFill>
                  <a:srgbClr val="FFFFFF"/>
                </a:solidFill>
              </a:rPr>
              <a:t>Pixel art style doesn't require much artistic ability</a:t>
            </a:r>
          </a:p>
          <a:p>
            <a:pPr indent="-228600" lvl="0" marL="457200" rtl="0">
              <a:lnSpc>
                <a:spcPct val="200000"/>
              </a:lnSpc>
              <a:spcBef>
                <a:spcPts val="0"/>
              </a:spcBef>
              <a:buClr>
                <a:srgbClr val="FFFFFF"/>
              </a:buClr>
              <a:buChar char="●"/>
            </a:pPr>
            <a:r>
              <a:rPr lang="en-GB">
                <a:solidFill>
                  <a:srgbClr val="FFFFFF"/>
                </a:solidFill>
              </a:rPr>
              <a:t>After the mechanics have been created making the levels will be quick</a:t>
            </a:r>
          </a:p>
          <a:p>
            <a:pPr indent="-228600" lvl="0" marL="457200">
              <a:lnSpc>
                <a:spcPct val="200000"/>
              </a:lnSpc>
              <a:spcBef>
                <a:spcPts val="0"/>
              </a:spcBef>
              <a:buClr>
                <a:srgbClr val="FFFFFF"/>
              </a:buClr>
              <a:buChar char="●"/>
            </a:pPr>
            <a:r>
              <a:rPr lang="en-GB">
                <a:solidFill>
                  <a:srgbClr val="FFFFFF"/>
                </a:solidFill>
              </a:rPr>
              <a:t>Optimisation of Roombas so many can be displayed on screen at once</a:t>
            </a:r>
          </a:p>
        </p:txBody>
      </p:sp>
      <p:pic>
        <p:nvPicPr>
          <p:cNvPr descr="Scientist.png" id="123" name="Shape 123"/>
          <p:cNvPicPr preferRelativeResize="0"/>
          <p:nvPr/>
        </p:nvPicPr>
        <p:blipFill>
          <a:blip r:embed="rId3">
            <a:alphaModFix/>
          </a:blip>
          <a:stretch>
            <a:fillRect/>
          </a:stretch>
        </p:blipFill>
        <p:spPr>
          <a:xfrm>
            <a:off x="7221525" y="1358900"/>
            <a:ext cx="1443141" cy="3784600"/>
          </a:xfrm>
          <a:prstGeom prst="rect">
            <a:avLst/>
          </a:prstGeom>
          <a:noFill/>
          <a:ln>
            <a:noFill/>
          </a:ln>
        </p:spPr>
      </p:pic>
      <p:pic>
        <p:nvPicPr>
          <p:cNvPr descr="Image result for game maker 7 logo" id="124" name="Shape 124" title="View source image"/>
          <p:cNvPicPr preferRelativeResize="0"/>
          <p:nvPr/>
        </p:nvPicPr>
        <p:blipFill rotWithShape="1">
          <a:blip r:embed="rId4">
            <a:alphaModFix/>
          </a:blip>
          <a:srcRect b="29615" l="17301" r="16407" t="33735"/>
          <a:stretch/>
        </p:blipFill>
        <p:spPr>
          <a:xfrm>
            <a:off x="5187025" y="4399037"/>
            <a:ext cx="1856899" cy="5774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8" name="Shape 128"/>
        <p:cNvGrpSpPr/>
        <p:nvPr/>
      </p:nvGrpSpPr>
      <p:grpSpPr>
        <a:xfrm>
          <a:off x="0" y="0"/>
          <a:ext cx="0" cy="0"/>
          <a:chOff x="0" y="0"/>
          <a:chExt cx="0" cy="0"/>
        </a:xfrm>
      </p:grpSpPr>
      <p:sp>
        <p:nvSpPr>
          <p:cNvPr id="129" name="Shape 129"/>
          <p:cNvSpPr txBox="1"/>
          <p:nvPr>
            <p:ph type="ctrTitle"/>
          </p:nvPr>
        </p:nvSpPr>
        <p:spPr>
          <a:xfrm>
            <a:off x="311700" y="437175"/>
            <a:ext cx="8520600" cy="1065600"/>
          </a:xfrm>
          <a:prstGeom prst="rect">
            <a:avLst/>
          </a:prstGeom>
        </p:spPr>
        <p:txBody>
          <a:bodyPr anchorCtr="0" anchor="b" bIns="91425" lIns="91425" rIns="91425" tIns="91425">
            <a:noAutofit/>
          </a:bodyPr>
          <a:lstStyle/>
          <a:p>
            <a:pPr lvl="0" rtl="0">
              <a:lnSpc>
                <a:spcPct val="115000"/>
              </a:lnSpc>
              <a:spcBef>
                <a:spcPts val="0"/>
              </a:spcBef>
              <a:spcAft>
                <a:spcPts val="1600"/>
              </a:spcAft>
              <a:buNone/>
            </a:pPr>
            <a:r>
              <a:rPr lang="en-GB" sz="4800">
                <a:latin typeface="Inconsolata"/>
                <a:ea typeface="Inconsolata"/>
                <a:cs typeface="Inconsolata"/>
                <a:sym typeface="Inconsolata"/>
              </a:rPr>
              <a:t>Commercial feasibility</a:t>
            </a:r>
          </a:p>
        </p:txBody>
      </p:sp>
      <p:sp>
        <p:nvSpPr>
          <p:cNvPr id="130" name="Shape 130"/>
          <p:cNvSpPr txBox="1"/>
          <p:nvPr>
            <p:ph idx="1" type="subTitle"/>
          </p:nvPr>
        </p:nvSpPr>
        <p:spPr>
          <a:xfrm>
            <a:off x="1228400" y="1363725"/>
            <a:ext cx="4279500" cy="3462300"/>
          </a:xfrm>
          <a:prstGeom prst="rect">
            <a:avLst/>
          </a:prstGeom>
        </p:spPr>
        <p:txBody>
          <a:bodyPr anchorCtr="0" anchor="t" bIns="91425" lIns="91425" rIns="91425" tIns="91425">
            <a:noAutofit/>
          </a:bodyPr>
          <a:lstStyle/>
          <a:p>
            <a:pPr indent="-317500" lvl="0" marL="457200" rtl="0" algn="l">
              <a:lnSpc>
                <a:spcPct val="100000"/>
              </a:lnSpc>
              <a:spcBef>
                <a:spcPts val="0"/>
              </a:spcBef>
              <a:spcAft>
                <a:spcPts val="400"/>
              </a:spcAft>
              <a:buClr>
                <a:schemeClr val="dk1"/>
              </a:buClr>
              <a:buSzPct val="100000"/>
              <a:buChar char="●"/>
            </a:pPr>
            <a:r>
              <a:rPr lang="en-GB" sz="1400">
                <a:solidFill>
                  <a:schemeClr val="dk1"/>
                </a:solidFill>
              </a:rPr>
              <a:t>Total Cost</a:t>
            </a:r>
          </a:p>
          <a:p>
            <a:pPr lvl="0" rtl="0" algn="l">
              <a:lnSpc>
                <a:spcPct val="100000"/>
              </a:lnSpc>
              <a:spcBef>
                <a:spcPts val="0"/>
              </a:spcBef>
              <a:spcAft>
                <a:spcPts val="400"/>
              </a:spcAft>
              <a:buNone/>
            </a:pPr>
            <a:r>
              <a:rPr lang="en-GB" sz="1400">
                <a:solidFill>
                  <a:schemeClr val="dk1"/>
                </a:solidFill>
              </a:rPr>
              <a:t>          £20,000</a:t>
            </a:r>
          </a:p>
          <a:p>
            <a:pPr lvl="0" rtl="0" algn="l">
              <a:lnSpc>
                <a:spcPct val="100000"/>
              </a:lnSpc>
              <a:spcBef>
                <a:spcPts val="0"/>
              </a:spcBef>
              <a:spcAft>
                <a:spcPts val="400"/>
              </a:spcAft>
              <a:buNone/>
            </a:pPr>
            <a:r>
              <a:rPr lang="en-GB" sz="1400">
                <a:solidFill>
                  <a:schemeClr val="dk1"/>
                </a:solidFill>
              </a:rPr>
              <a:t>          This includes:</a:t>
            </a:r>
          </a:p>
          <a:p>
            <a:pPr lvl="0" rtl="0" algn="l">
              <a:lnSpc>
                <a:spcPct val="100000"/>
              </a:lnSpc>
              <a:spcBef>
                <a:spcPts val="0"/>
              </a:spcBef>
              <a:spcAft>
                <a:spcPts val="400"/>
              </a:spcAft>
              <a:buNone/>
            </a:pPr>
            <a:r>
              <a:rPr lang="en-GB" sz="1400">
                <a:solidFill>
                  <a:schemeClr val="dk1"/>
                </a:solidFill>
              </a:rPr>
              <a:t>          Wages, Software, Hardware, Licences and</a:t>
            </a:r>
          </a:p>
          <a:p>
            <a:pPr lvl="0" rtl="0" algn="l">
              <a:lnSpc>
                <a:spcPct val="100000"/>
              </a:lnSpc>
              <a:spcBef>
                <a:spcPts val="0"/>
              </a:spcBef>
              <a:spcAft>
                <a:spcPts val="400"/>
              </a:spcAft>
              <a:buNone/>
            </a:pPr>
            <a:r>
              <a:rPr lang="en-GB" sz="1400">
                <a:solidFill>
                  <a:schemeClr val="dk1"/>
                </a:solidFill>
              </a:rPr>
              <a:t>          Rent</a:t>
            </a:r>
          </a:p>
          <a:p>
            <a:pPr lvl="0" rtl="0" algn="l">
              <a:lnSpc>
                <a:spcPct val="100000"/>
              </a:lnSpc>
              <a:spcBef>
                <a:spcPts val="0"/>
              </a:spcBef>
              <a:spcAft>
                <a:spcPts val="400"/>
              </a:spcAft>
              <a:buNone/>
            </a:pPr>
            <a:r>
              <a:t/>
            </a:r>
            <a:endParaRPr sz="1400">
              <a:solidFill>
                <a:schemeClr val="dk1"/>
              </a:solidFill>
            </a:endParaRPr>
          </a:p>
          <a:p>
            <a:pPr indent="-317500" lvl="0" marL="457200" rtl="0" algn="l">
              <a:lnSpc>
                <a:spcPct val="100000"/>
              </a:lnSpc>
              <a:spcBef>
                <a:spcPts val="0"/>
              </a:spcBef>
              <a:spcAft>
                <a:spcPts val="400"/>
              </a:spcAft>
              <a:buClr>
                <a:schemeClr val="dk1"/>
              </a:buClr>
              <a:buSzPct val="100000"/>
              <a:buChar char="●"/>
            </a:pPr>
            <a:r>
              <a:rPr lang="en-GB" sz="1400">
                <a:solidFill>
                  <a:schemeClr val="dk1"/>
                </a:solidFill>
              </a:rPr>
              <a:t>Product will be free under promotional advertising and a possible sponsorship deal with iRobot Roomba.</a:t>
            </a:r>
          </a:p>
          <a:p>
            <a:pPr lvl="0" rtl="0" algn="l">
              <a:lnSpc>
                <a:spcPct val="100000"/>
              </a:lnSpc>
              <a:spcBef>
                <a:spcPts val="0"/>
              </a:spcBef>
              <a:spcAft>
                <a:spcPts val="400"/>
              </a:spcAft>
              <a:buNone/>
            </a:pPr>
            <a:r>
              <a:t/>
            </a:r>
            <a:endParaRPr sz="1400">
              <a:solidFill>
                <a:schemeClr val="dk1"/>
              </a:solidFill>
            </a:endParaRPr>
          </a:p>
          <a:p>
            <a:pPr indent="-317500" lvl="0" marL="457200" rtl="0" algn="l">
              <a:lnSpc>
                <a:spcPct val="100000"/>
              </a:lnSpc>
              <a:spcBef>
                <a:spcPts val="0"/>
              </a:spcBef>
              <a:spcAft>
                <a:spcPts val="400"/>
              </a:spcAft>
              <a:buClr>
                <a:schemeClr val="dk1"/>
              </a:buClr>
              <a:buSzPct val="100000"/>
              <a:buChar char="●"/>
            </a:pPr>
            <a:r>
              <a:rPr lang="en-GB" sz="1400">
                <a:solidFill>
                  <a:schemeClr val="dk1"/>
                </a:solidFill>
              </a:rPr>
              <a:t>The projected downloads of the game are 5000 copies in the first month of release.</a:t>
            </a:r>
          </a:p>
        </p:txBody>
      </p:sp>
      <p:pic>
        <p:nvPicPr>
          <p:cNvPr descr="Roomba (hostile).png" id="131" name="Shape 131"/>
          <p:cNvPicPr preferRelativeResize="0"/>
          <p:nvPr/>
        </p:nvPicPr>
        <p:blipFill>
          <a:blip r:embed="rId3">
            <a:alphaModFix/>
          </a:blip>
          <a:stretch>
            <a:fillRect/>
          </a:stretch>
        </p:blipFill>
        <p:spPr>
          <a:xfrm rot="5400000">
            <a:off x="7924125" y="120662"/>
            <a:ext cx="880575" cy="1211975"/>
          </a:xfrm>
          <a:prstGeom prst="rect">
            <a:avLst/>
          </a:prstGeom>
          <a:noFill/>
          <a:ln>
            <a:noFill/>
          </a:ln>
        </p:spPr>
      </p:pic>
      <p:pic>
        <p:nvPicPr>
          <p:cNvPr descr="Roomba (passive).png" id="132" name="Shape 132"/>
          <p:cNvPicPr preferRelativeResize="0"/>
          <p:nvPr/>
        </p:nvPicPr>
        <p:blipFill>
          <a:blip r:embed="rId4">
            <a:alphaModFix/>
          </a:blip>
          <a:stretch>
            <a:fillRect/>
          </a:stretch>
        </p:blipFill>
        <p:spPr>
          <a:xfrm rot="-5400000">
            <a:off x="323050" y="126562"/>
            <a:ext cx="914400" cy="1200150"/>
          </a:xfrm>
          <a:prstGeom prst="rect">
            <a:avLst/>
          </a:prstGeom>
          <a:noFill/>
          <a:ln>
            <a:noFill/>
          </a:ln>
        </p:spPr>
      </p:pic>
      <p:pic>
        <p:nvPicPr>
          <p:cNvPr descr="Image result" id="133" name="Shape 133"/>
          <p:cNvPicPr preferRelativeResize="0"/>
          <p:nvPr/>
        </p:nvPicPr>
        <p:blipFill rotWithShape="1">
          <a:blip r:embed="rId5">
            <a:alphaModFix/>
          </a:blip>
          <a:srcRect b="27827" l="0" r="0" t="26252"/>
          <a:stretch/>
        </p:blipFill>
        <p:spPr>
          <a:xfrm>
            <a:off x="5889474" y="1363737"/>
            <a:ext cx="1917702" cy="880599"/>
          </a:xfrm>
          <a:prstGeom prst="rect">
            <a:avLst/>
          </a:prstGeom>
          <a:noFill/>
          <a:ln>
            <a:noFill/>
          </a:ln>
        </p:spPr>
      </p:pic>
      <p:pic>
        <p:nvPicPr>
          <p:cNvPr id="134" name="Shape 134"/>
          <p:cNvPicPr preferRelativeResize="0"/>
          <p:nvPr/>
        </p:nvPicPr>
        <p:blipFill>
          <a:blip r:embed="rId6">
            <a:alphaModFix/>
          </a:blip>
          <a:stretch>
            <a:fillRect/>
          </a:stretch>
        </p:blipFill>
        <p:spPr>
          <a:xfrm>
            <a:off x="5832787" y="2404526"/>
            <a:ext cx="2031075" cy="2031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